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8" r:id="rId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7" userDrawn="1">
          <p15:clr>
            <a:srgbClr val="A4A3A4"/>
          </p15:clr>
        </p15:guide>
        <p15:guide id="2" pos="3843" userDrawn="1">
          <p15:clr>
            <a:srgbClr val="A4A3A4"/>
          </p15:clr>
        </p15:guide>
        <p15:guide id="3" pos="7628" userDrawn="1">
          <p15:clr>
            <a:srgbClr val="A4A3A4"/>
          </p15:clr>
        </p15:guide>
        <p15:guide id="4" pos="5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C6"/>
    <a:srgbClr val="F1FD7F"/>
    <a:srgbClr val="7FC1FD"/>
    <a:srgbClr val="1015E0"/>
    <a:srgbClr val="006837"/>
    <a:srgbClr val="009345"/>
    <a:srgbClr val="39B54A"/>
    <a:srgbClr val="8CC63F"/>
    <a:srgbClr val="DED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howGuides="1">
      <p:cViewPr varScale="1">
        <p:scale>
          <a:sx n="115" d="100"/>
          <a:sy n="115" d="100"/>
        </p:scale>
        <p:origin x="258" y="102"/>
      </p:cViewPr>
      <p:guideLst>
        <p:guide orient="horz" pos="2057"/>
        <p:guide pos="3843"/>
        <p:guide pos="7628"/>
        <p:guide pos="51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480C5F8-6C0B-4527-A9BB-E9A98CEA9167}" type="datetimeFigureOut">
              <a:rPr lang="en-IN" smtClean="0"/>
              <a:t>01-06-2026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480C5F8-6C0B-4527-A9BB-E9A98CEA9167}" type="datetimeFigureOut">
              <a:rPr lang="en-IN" smtClean="0"/>
              <a:t>01-06-2026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480C5F8-6C0B-4527-A9BB-E9A98CEA9167}" type="datetimeFigureOut">
              <a:rPr lang="en-IN" smtClean="0"/>
              <a:t>01-06-2026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480C5F8-6C0B-4527-A9BB-E9A98CEA9167}" type="datetimeFigureOut">
              <a:rPr lang="en-IN" smtClean="0"/>
              <a:t>01-06-2026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80C5F8-6C0B-4527-A9BB-E9A98CEA9167}" type="datetimeFigureOut">
              <a:rPr lang="en-IN" smtClean="0"/>
              <a:t>01-06-2026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480C5F8-6C0B-4527-A9BB-E9A98CEA9167}" type="datetimeFigureOut">
              <a:rPr lang="en-IN" smtClean="0"/>
              <a:t>01-06-2026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480C5F8-6C0B-4527-A9BB-E9A98CEA9167}" type="datetimeFigureOut">
              <a:rPr lang="en-IN" smtClean="0"/>
              <a:t>01-06-2026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480C5F8-6C0B-4527-A9BB-E9A98CEA9167}" type="datetimeFigureOut">
              <a:rPr lang="en-IN" smtClean="0"/>
              <a:t>01-06-2026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0C5F8-6C0B-4527-A9BB-E9A98CEA9167}" type="datetimeFigureOut">
              <a:rPr lang="en-IN" smtClean="0"/>
              <a:t>01-06-2026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0C5F8-6C0B-4527-A9BB-E9A98CEA9167}" type="datetimeFigureOut">
              <a:rPr lang="en-IN" smtClean="0"/>
              <a:t>01-06-2026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0C5F8-6C0B-4527-A9BB-E9A98CEA9167}" type="datetimeFigureOut">
              <a:rPr lang="en-IN" smtClean="0"/>
              <a:t>01-06-2026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77298C-E4A8-49C1-900E-C882EDC2AE1B}"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0C5F8-6C0B-4527-A9BB-E9A98CEA9167}" type="datetimeFigureOut">
              <a:rPr lang="en-IN" smtClean="0"/>
              <a:t>01-06-2026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7298C-E4A8-49C1-900E-C882EDC2AE1B}"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8033" t="9248" b="29162"/>
          <a:stretch/>
        </p:blipFill>
        <p:spPr>
          <a:xfrm>
            <a:off x="-1" y="-12700"/>
            <a:ext cx="12196763" cy="6858000"/>
          </a:xfrm>
          <a:prstGeom prst="rect">
            <a:avLst/>
          </a:prstGeom>
        </p:spPr>
      </p:pic>
      <p:sp>
        <p:nvSpPr>
          <p:cNvPr id="6" name="Rectangle 5"/>
          <p:cNvSpPr/>
          <p:nvPr/>
        </p:nvSpPr>
        <p:spPr>
          <a:xfrm>
            <a:off x="1309036" y="72391"/>
            <a:ext cx="9606012" cy="1575816"/>
          </a:xfrm>
          <a:prstGeom prst="rect">
            <a:avLst/>
          </a:prstGeom>
        </p:spPr>
        <p:txBody>
          <a:bodyPr wrap="square">
            <a:spAutoFit/>
          </a:bodyPr>
          <a:lstStyle/>
          <a:p>
            <a:pPr algn="ctr">
              <a:lnSpc>
                <a:spcPct val="120000"/>
              </a:lnSpc>
              <a:spcAft>
                <a:spcPts val="600"/>
              </a:spcAft>
            </a:pPr>
            <a:r>
              <a:rPr lang="en-IN" altLang="en-US" sz="2300" b="1" dirty="0" smtClean="0">
                <a:solidFill>
                  <a:schemeClr val="accent6">
                    <a:lumMod val="50000"/>
                  </a:schemeClr>
                </a:solidFill>
                <a:latin typeface="Arial Rounded MT Bold" panose="020F0704030504030204" pitchFamily="34" charset="0"/>
              </a:rPr>
              <a:t>Training </a:t>
            </a:r>
            <a:r>
              <a:rPr lang="en-IN" altLang="en-US" sz="2300" b="1" dirty="0">
                <a:solidFill>
                  <a:schemeClr val="accent6">
                    <a:lumMod val="50000"/>
                  </a:schemeClr>
                </a:solidFill>
                <a:latin typeface="Arial Rounded MT Bold" panose="020F0704030504030204" pitchFamily="34" charset="0"/>
              </a:rPr>
              <a:t>Course on </a:t>
            </a:r>
            <a:endParaRPr lang="en-IN" altLang="en-US" sz="2300" b="1" dirty="0" smtClean="0">
              <a:solidFill>
                <a:schemeClr val="accent6">
                  <a:lumMod val="50000"/>
                </a:schemeClr>
              </a:solidFill>
              <a:latin typeface="Arial Rounded MT Bold" panose="020F0704030504030204" pitchFamily="34" charset="0"/>
            </a:endParaRPr>
          </a:p>
          <a:p>
            <a:pPr algn="ctr">
              <a:lnSpc>
                <a:spcPct val="120000"/>
              </a:lnSpc>
              <a:spcAft>
                <a:spcPts val="600"/>
              </a:spcAft>
            </a:pPr>
            <a:r>
              <a:rPr lang="en-IN" sz="2500" b="1" dirty="0" smtClean="0">
                <a:solidFill>
                  <a:schemeClr val="accent6">
                    <a:lumMod val="50000"/>
                  </a:schemeClr>
                </a:solidFill>
                <a:latin typeface="Arial Rounded MT Bold" panose="020F0704030504030204" pitchFamily="34" charset="0"/>
              </a:rPr>
              <a:t>Earth Observation Data </a:t>
            </a:r>
            <a:r>
              <a:rPr lang="en-IN" sz="2500" b="1" dirty="0">
                <a:solidFill>
                  <a:schemeClr val="accent6">
                    <a:lumMod val="50000"/>
                  </a:schemeClr>
                </a:solidFill>
                <a:latin typeface="Arial Rounded MT Bold" panose="020F0704030504030204" pitchFamily="34" charset="0"/>
              </a:rPr>
              <a:t>for Quantifying Forest Carbon </a:t>
            </a:r>
            <a:r>
              <a:rPr lang="en-IN" sz="2500" b="1" dirty="0" smtClean="0">
                <a:solidFill>
                  <a:schemeClr val="accent6">
                    <a:lumMod val="50000"/>
                  </a:schemeClr>
                </a:solidFill>
                <a:latin typeface="Arial Rounded MT Bold" panose="020F0704030504030204" pitchFamily="34" charset="0"/>
              </a:rPr>
              <a:t>Cycle</a:t>
            </a:r>
            <a:endParaRPr lang="en-IN" sz="2800" b="1" dirty="0">
              <a:solidFill>
                <a:schemeClr val="accent6">
                  <a:lumMod val="50000"/>
                </a:schemeClr>
              </a:solidFill>
              <a:latin typeface="Arial Rounded MT Bold" panose="020F0704030504030204" pitchFamily="34" charset="0"/>
            </a:endParaRPr>
          </a:p>
          <a:p>
            <a:pPr algn="ctr">
              <a:lnSpc>
                <a:spcPct val="120000"/>
              </a:lnSpc>
              <a:spcAft>
                <a:spcPts val="600"/>
              </a:spcAft>
            </a:pPr>
            <a:r>
              <a:rPr lang="en-IN" altLang="en-US" sz="2300" b="1" dirty="0" smtClean="0">
                <a:solidFill>
                  <a:schemeClr val="accent6">
                    <a:lumMod val="50000"/>
                  </a:schemeClr>
                </a:solidFill>
                <a:latin typeface="Arial Rounded MT Bold" panose="020F0704030504030204" pitchFamily="34" charset="0"/>
              </a:rPr>
              <a:t>20-31 July, 2026</a:t>
            </a:r>
            <a:endParaRPr lang="en-US" sz="2300" b="1" dirty="0">
              <a:solidFill>
                <a:srgbClr val="00B050"/>
              </a:solidFill>
              <a:latin typeface="Arial Rounded MT Bold" panose="020F0704030504030204" pitchFamily="34" charset="0"/>
            </a:endParaRPr>
          </a:p>
        </p:txBody>
      </p:sp>
      <p:pic>
        <p:nvPicPr>
          <p:cNvPr id="7" name="Picture 2" descr="Download Indian Space Research Organisation (ISRO) Logo in SVG Vector or  PNG File Format - Logo.w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03" t="12356" r="23557" b="13561"/>
          <a:stretch>
            <a:fillRect/>
          </a:stretch>
        </p:blipFill>
        <p:spPr bwMode="auto">
          <a:xfrm>
            <a:off x="10815955" y="37465"/>
            <a:ext cx="986790" cy="9423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812465" y="746522"/>
            <a:ext cx="997822" cy="578077"/>
          </a:xfrm>
          <a:prstGeom prst="rect">
            <a:avLst/>
          </a:prstGeom>
        </p:spPr>
        <p:txBody>
          <a:bodyPr wrap="none">
            <a:noAutofit/>
          </a:bodyPr>
          <a:lstStyle/>
          <a:p>
            <a:r>
              <a:rPr lang="en-IN" sz="3600" b="1" i="1" dirty="0" err="1" smtClean="0">
                <a:solidFill>
                  <a:schemeClr val="accent1">
                    <a:lumMod val="75000"/>
                  </a:schemeClr>
                </a:solidFill>
                <a:latin typeface="Bookman Old Style" panose="02050604050505020204" pitchFamily="18" charset="0"/>
                <a:cs typeface="Times New Roman" panose="02020603050405020304" pitchFamily="18" charset="0"/>
              </a:rPr>
              <a:t>iirs</a:t>
            </a:r>
          </a:p>
        </p:txBody>
      </p:sp>
      <p:sp>
        <p:nvSpPr>
          <p:cNvPr id="9" name="Rectangle 8"/>
          <p:cNvSpPr/>
          <p:nvPr/>
        </p:nvSpPr>
        <p:spPr>
          <a:xfrm>
            <a:off x="4023360" y="5354320"/>
            <a:ext cx="7584440" cy="1503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 Box 15"/>
          <p:cNvSpPr txBox="1"/>
          <p:nvPr/>
        </p:nvSpPr>
        <p:spPr>
          <a:xfrm>
            <a:off x="135790" y="4930073"/>
            <a:ext cx="4956810" cy="1797986"/>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rtlCol="0" anchor="t">
            <a:noAutofit/>
          </a:bodyPr>
          <a:lstStyle/>
          <a:p>
            <a:pPr algn="ctr">
              <a:lnSpc>
                <a:spcPct val="100000"/>
              </a:lnSpc>
              <a:spcBef>
                <a:spcPts val="0"/>
              </a:spcBef>
            </a:pPr>
            <a:r>
              <a:rPr lang="en-US" sz="1600" b="1" dirty="0" smtClean="0">
                <a:solidFill>
                  <a:schemeClr val="bg1"/>
                </a:solidFill>
                <a:latin typeface="Arial Rounded MT Bold" panose="020F0704030504030204" pitchFamily="34" charset="0"/>
                <a:cs typeface="Arial" panose="020B0604020202020204" pitchFamily="34" charset="0"/>
                <a:sym typeface="+mn-ea"/>
              </a:rPr>
              <a:t>Forestry and Ecology Department</a:t>
            </a:r>
          </a:p>
          <a:p>
            <a:pPr algn="ctr">
              <a:lnSpc>
                <a:spcPct val="100000"/>
              </a:lnSpc>
              <a:spcBef>
                <a:spcPts val="0"/>
              </a:spcBef>
            </a:pPr>
            <a:r>
              <a:rPr lang="en-US" sz="1600" b="1" dirty="0" smtClean="0">
                <a:solidFill>
                  <a:schemeClr val="bg1"/>
                </a:solidFill>
                <a:latin typeface="Arial Rounded MT Bold" panose="020F0704030504030204" pitchFamily="34" charset="0"/>
                <a:cs typeface="Arial" panose="020B0604020202020204" pitchFamily="34" charset="0"/>
                <a:sym typeface="+mn-ea"/>
              </a:rPr>
              <a:t>Agriculture, Forestry &amp; Ecology Group</a:t>
            </a:r>
          </a:p>
          <a:p>
            <a:pPr algn="ctr">
              <a:lnSpc>
                <a:spcPct val="100000"/>
              </a:lnSpc>
              <a:spcBef>
                <a:spcPts val="0"/>
              </a:spcBef>
            </a:pPr>
            <a:r>
              <a:rPr lang="en-US" sz="1600" b="1" dirty="0" smtClean="0">
                <a:solidFill>
                  <a:schemeClr val="bg1"/>
                </a:solidFill>
                <a:latin typeface="Arial Rounded MT Bold" panose="020F0704030504030204" pitchFamily="34" charset="0"/>
                <a:cs typeface="Arial" panose="020B0604020202020204" pitchFamily="34" charset="0"/>
                <a:sym typeface="+mn-ea"/>
              </a:rPr>
              <a:t>Indian Institute of Remote Sensing</a:t>
            </a:r>
          </a:p>
          <a:p>
            <a:pPr algn="ctr">
              <a:lnSpc>
                <a:spcPct val="100000"/>
              </a:lnSpc>
              <a:spcBef>
                <a:spcPts val="0"/>
              </a:spcBef>
            </a:pPr>
            <a:r>
              <a:rPr lang="en-US" sz="1600" b="1" dirty="0" smtClean="0">
                <a:solidFill>
                  <a:schemeClr val="bg1"/>
                </a:solidFill>
                <a:latin typeface="Arial Rounded MT Bold" panose="020F0704030504030204" pitchFamily="34" charset="0"/>
                <a:cs typeface="Arial" panose="020B0604020202020204" pitchFamily="34" charset="0"/>
                <a:sym typeface="+mn-ea"/>
              </a:rPr>
              <a:t>Indian Space Research Organisation</a:t>
            </a:r>
          </a:p>
          <a:p>
            <a:pPr algn="ctr">
              <a:lnSpc>
                <a:spcPct val="100000"/>
              </a:lnSpc>
              <a:spcBef>
                <a:spcPts val="0"/>
              </a:spcBef>
            </a:pPr>
            <a:r>
              <a:rPr lang="en-US" sz="1600" b="1" dirty="0" smtClean="0">
                <a:solidFill>
                  <a:schemeClr val="bg1"/>
                </a:solidFill>
                <a:latin typeface="Arial Rounded MT Bold" panose="020F0704030504030204" pitchFamily="34" charset="0"/>
                <a:cs typeface="Arial" panose="020B0604020202020204" pitchFamily="34" charset="0"/>
                <a:sym typeface="+mn-ea"/>
              </a:rPr>
              <a:t>Dept. of Space, Govt. of India</a:t>
            </a:r>
          </a:p>
          <a:p>
            <a:pPr algn="ctr">
              <a:lnSpc>
                <a:spcPct val="100000"/>
              </a:lnSpc>
              <a:spcBef>
                <a:spcPts val="0"/>
              </a:spcBef>
            </a:pPr>
            <a:r>
              <a:rPr lang="en-US" sz="1600" b="1" dirty="0" smtClean="0">
                <a:solidFill>
                  <a:schemeClr val="bg1"/>
                </a:solidFill>
                <a:latin typeface="Arial Rounded MT Bold" panose="020F0704030504030204" pitchFamily="34" charset="0"/>
                <a:cs typeface="Arial" panose="020B0604020202020204" pitchFamily="34" charset="0"/>
                <a:sym typeface="+mn-ea"/>
              </a:rPr>
              <a:t>4 </a:t>
            </a:r>
            <a:r>
              <a:rPr lang="en-US" sz="1600" b="1" dirty="0" err="1" smtClean="0">
                <a:solidFill>
                  <a:schemeClr val="bg1"/>
                </a:solidFill>
                <a:latin typeface="Arial Rounded MT Bold" panose="020F0704030504030204" pitchFamily="34" charset="0"/>
                <a:cs typeface="Arial" panose="020B0604020202020204" pitchFamily="34" charset="0"/>
                <a:sym typeface="+mn-ea"/>
              </a:rPr>
              <a:t>Kalidas</a:t>
            </a:r>
            <a:r>
              <a:rPr lang="en-US" sz="1600" b="1" dirty="0" smtClean="0">
                <a:solidFill>
                  <a:schemeClr val="bg1"/>
                </a:solidFill>
                <a:latin typeface="Arial Rounded MT Bold" panose="020F0704030504030204" pitchFamily="34" charset="0"/>
                <a:cs typeface="Arial" panose="020B0604020202020204" pitchFamily="34" charset="0"/>
                <a:sym typeface="+mn-ea"/>
              </a:rPr>
              <a:t> Road, Dehradun, India</a:t>
            </a:r>
            <a:r>
              <a:rPr lang="en-IN" altLang="en-US" sz="1600" b="1" dirty="0" smtClean="0">
                <a:solidFill>
                  <a:schemeClr val="bg1"/>
                </a:solidFill>
                <a:latin typeface="Arial Rounded MT Bold" panose="020F0704030504030204" pitchFamily="34" charset="0"/>
                <a:cs typeface="Arial" panose="020B0604020202020204" pitchFamily="34" charset="0"/>
                <a:sym typeface="+mn-ea"/>
              </a:rPr>
              <a:t> </a:t>
            </a:r>
            <a:r>
              <a:rPr lang="en-US" sz="1600" b="1" dirty="0">
                <a:solidFill>
                  <a:schemeClr val="bg1"/>
                </a:solidFill>
                <a:latin typeface="Arial Rounded MT Bold" panose="020F0704030504030204" pitchFamily="34" charset="0"/>
                <a:cs typeface="Arial" panose="020B0604020202020204" pitchFamily="34" charset="0"/>
                <a:sym typeface="+mn-ea"/>
              </a:rPr>
              <a:t>https://www.iirs.gov.in/ </a:t>
            </a:r>
            <a:endParaRPr lang="en-US" sz="1600" b="1" dirty="0" smtClean="0">
              <a:solidFill>
                <a:schemeClr val="bg1"/>
              </a:solidFill>
              <a:latin typeface="Arial Rounded MT Bold" panose="020F0704030504030204" pitchFamily="34" charset="0"/>
              <a:cs typeface="Arial" panose="020B0604020202020204" pitchFamily="34" charset="0"/>
              <a:sym typeface="+mn-ea"/>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a:xfrm>
            <a:off x="6457315" y="1680845"/>
            <a:ext cx="5345430" cy="4530090"/>
          </a:xfrm>
          <a:prstGeom prst="rect">
            <a:avLst/>
          </a:prstGeom>
          <a:noFill/>
        </p:spPr>
      </p:pic>
      <p:pic>
        <p:nvPicPr>
          <p:cNvPr id="13" name="Picture 12" descr="WhatsApp Image 2025-05-09 at 15.12.20.jpe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6704" t="8140" r="9256" b="14709"/>
          <a:stretch/>
        </p:blipFill>
        <p:spPr>
          <a:xfrm>
            <a:off x="152057" y="67378"/>
            <a:ext cx="1175614" cy="1225011"/>
          </a:xfrm>
          <a:prstGeom prst="rect">
            <a:avLst/>
          </a:prstGeom>
        </p:spPr>
      </p:pic>
    </p:spTree>
    <p:extLst>
      <p:ext uri="{BB962C8B-B14F-4D97-AF65-F5344CB8AC3E}">
        <p14:creationId xmlns:p14="http://schemas.microsoft.com/office/powerpoint/2010/main" val="156095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3387570"/>
            <a:ext cx="12192000" cy="34684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0" y="-1"/>
            <a:ext cx="12192000" cy="68560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21" name="Rectangle 20"/>
          <p:cNvSpPr/>
          <p:nvPr/>
        </p:nvSpPr>
        <p:spPr>
          <a:xfrm>
            <a:off x="4047506" y="-1975"/>
            <a:ext cx="40183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8065807" y="-1975"/>
            <a:ext cx="41338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p:cNvSpPr/>
          <p:nvPr/>
        </p:nvSpPr>
        <p:spPr>
          <a:xfrm>
            <a:off x="0" y="0"/>
            <a:ext cx="404750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Content Placeholder 3"/>
          <p:cNvSpPr txBox="1"/>
          <p:nvPr/>
        </p:nvSpPr>
        <p:spPr>
          <a:xfrm>
            <a:off x="8220075" y="43909"/>
            <a:ext cx="3869256" cy="1940070"/>
          </a:xfrm>
          <a:prstGeom prst="rect">
            <a:avLst/>
          </a:prstGeom>
        </p:spPr>
        <p:txBody>
          <a:bodyPr vert="horz" lIns="36000" tIns="0" rIns="1080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b="1" dirty="0" smtClean="0">
                <a:solidFill>
                  <a:srgbClr val="FFFF00"/>
                </a:solidFill>
                <a:latin typeface="Arial" panose="020B0604020202020204" pitchFamily="34" charset="0"/>
                <a:cs typeface="Arial" panose="020B0604020202020204" pitchFamily="34" charset="0"/>
              </a:rPr>
              <a:t>Course Highlight</a:t>
            </a:r>
          </a:p>
          <a:p>
            <a:pPr marL="0" indent="0" algn="just">
              <a:lnSpc>
                <a:spcPct val="100000"/>
              </a:lnSpc>
              <a:spcBef>
                <a:spcPts val="0"/>
              </a:spcBef>
              <a:buNone/>
            </a:pPr>
            <a:r>
              <a:rPr lang="en-IN" sz="1100" dirty="0">
                <a:solidFill>
                  <a:schemeClr val="bg1"/>
                </a:solidFill>
                <a:latin typeface="Arial" panose="020B0604020202020204" pitchFamily="34" charset="0"/>
                <a:cs typeface="Arial" panose="020B0604020202020204" pitchFamily="34" charset="0"/>
              </a:rPr>
              <a:t>This course aims to build a critical understanding among researchers, professionals, and academicians of the role of Earth Observation (EO) data in quantifying the forest carbon cycle. It is designed to equip participants with practical knowledge of EO-based methods for mapping and monitoring forest carbon stocks and fluxes through the integration of EO data, field observations, and modelling approaches. The two-week course includes expert lectures and demonstration sessions to support comprehensive, hands-on learning.</a:t>
            </a:r>
          </a:p>
        </p:txBody>
      </p:sp>
      <p:sp>
        <p:nvSpPr>
          <p:cNvPr id="36" name="Rectangle 35"/>
          <p:cNvSpPr/>
          <p:nvPr/>
        </p:nvSpPr>
        <p:spPr>
          <a:xfrm>
            <a:off x="8152598" y="1955729"/>
            <a:ext cx="3956851" cy="3447098"/>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IN" sz="1400" b="1" dirty="0" smtClean="0">
                <a:solidFill>
                  <a:srgbClr val="FFFF00"/>
                </a:solidFill>
                <a:latin typeface="Arial" panose="020B0604020202020204" pitchFamily="34" charset="0"/>
                <a:cs typeface="Arial" panose="020B0604020202020204" pitchFamily="34" charset="0"/>
              </a:rPr>
              <a:t>Eligibility and How </a:t>
            </a:r>
            <a:r>
              <a:rPr lang="en-IN" sz="1400" b="1" dirty="0">
                <a:solidFill>
                  <a:srgbClr val="FFFF00"/>
                </a:solidFill>
                <a:latin typeface="Arial" panose="020B0604020202020204" pitchFamily="34" charset="0"/>
                <a:cs typeface="Arial" panose="020B0604020202020204" pitchFamily="34" charset="0"/>
              </a:rPr>
              <a:t>to Apply</a:t>
            </a:r>
          </a:p>
          <a:p>
            <a:pPr algn="just"/>
            <a:endParaRPr lang="en-US" sz="200" b="1" dirty="0" smtClean="0">
              <a:latin typeface="Arial" panose="020B0604020202020204" pitchFamily="34" charset="0"/>
              <a:cs typeface="Arial" panose="020B0604020202020204" pitchFamily="34" charset="0"/>
            </a:endParaRPr>
          </a:p>
          <a:p>
            <a:pPr algn="just"/>
            <a:endParaRPr lang="en-US" sz="300" b="1" dirty="0" smtClean="0">
              <a:latin typeface="Arial" panose="020B0604020202020204" pitchFamily="34" charset="0"/>
              <a:cs typeface="Arial" panose="020B0604020202020204" pitchFamily="34" charset="0"/>
            </a:endParaRPr>
          </a:p>
          <a:p>
            <a:pPr algn="just"/>
            <a:r>
              <a:rPr lang="en-IN" sz="1100" dirty="0">
                <a:solidFill>
                  <a:schemeClr val="bg1"/>
                </a:solidFill>
                <a:latin typeface="Arial" panose="020B0604020202020204" pitchFamily="34" charset="0"/>
                <a:cs typeface="Arial" panose="020B0604020202020204" pitchFamily="34" charset="0"/>
              </a:rPr>
              <a:t>The course is intended for professionals, researchers, and students involved in forestry, conservation, vegetation ecology, environmental studies, geospatial technology, and ecological </a:t>
            </a:r>
            <a:r>
              <a:rPr lang="en-IN" sz="1100" dirty="0" smtClean="0">
                <a:solidFill>
                  <a:schemeClr val="bg1"/>
                </a:solidFill>
                <a:latin typeface="Arial" panose="020B0604020202020204" pitchFamily="34" charset="0"/>
                <a:cs typeface="Arial" panose="020B0604020202020204" pitchFamily="34" charset="0"/>
              </a:rPr>
              <a:t>modelling. </a:t>
            </a:r>
            <a:r>
              <a:rPr lang="en-IN" sz="1100" dirty="0">
                <a:solidFill>
                  <a:schemeClr val="bg1"/>
                </a:solidFill>
                <a:latin typeface="Arial" panose="020B0604020202020204" pitchFamily="34" charset="0"/>
                <a:cs typeface="Arial" panose="020B0604020202020204" pitchFamily="34" charset="0"/>
              </a:rPr>
              <a:t>Preference will be given to candidates nominated by government organizations and professionals working in Remote Sensing </a:t>
            </a:r>
            <a:r>
              <a:rPr lang="en-IN" sz="1100" dirty="0" smtClean="0">
                <a:solidFill>
                  <a:schemeClr val="bg1"/>
                </a:solidFill>
                <a:latin typeface="Arial" panose="020B0604020202020204" pitchFamily="34" charset="0"/>
                <a:cs typeface="Arial" panose="020B0604020202020204" pitchFamily="34" charset="0"/>
              </a:rPr>
              <a:t>and GIS applications </a:t>
            </a:r>
            <a:r>
              <a:rPr lang="en-IN" sz="1100" dirty="0">
                <a:solidFill>
                  <a:schemeClr val="bg1"/>
                </a:solidFill>
                <a:latin typeface="Arial" panose="020B0604020202020204" pitchFamily="34" charset="0"/>
                <a:cs typeface="Arial" panose="020B0604020202020204" pitchFamily="34" charset="0"/>
              </a:rPr>
              <a:t>in forestry and ecology. Interested and eligible candidates can </a:t>
            </a:r>
            <a:r>
              <a:rPr lang="en-IN" sz="1100" dirty="0" smtClean="0">
                <a:solidFill>
                  <a:schemeClr val="bg1"/>
                </a:solidFill>
                <a:latin typeface="Arial" panose="020B0604020202020204" pitchFamily="34" charset="0"/>
                <a:cs typeface="Arial" panose="020B0604020202020204" pitchFamily="34" charset="0"/>
              </a:rPr>
              <a:t>apply through </a:t>
            </a:r>
            <a:r>
              <a:rPr lang="en-IN" sz="1100" dirty="0">
                <a:solidFill>
                  <a:schemeClr val="bg1"/>
                </a:solidFill>
                <a:latin typeface="Arial" panose="020B0604020202020204" pitchFamily="34" charset="0"/>
                <a:cs typeface="Arial" panose="020B0604020202020204" pitchFamily="34" charset="0"/>
              </a:rPr>
              <a:t>the IIRS website</a:t>
            </a:r>
            <a:r>
              <a:rPr lang="en-IN" sz="1100" dirty="0" smtClean="0">
                <a:solidFill>
                  <a:schemeClr val="bg1"/>
                </a:solidFill>
                <a:latin typeface="Arial" panose="020B0604020202020204" pitchFamily="34" charset="0"/>
                <a:cs typeface="Arial" panose="020B0604020202020204" pitchFamily="34" charset="0"/>
              </a:rPr>
              <a:t>.</a:t>
            </a:r>
          </a:p>
          <a:p>
            <a:pPr algn="just"/>
            <a:r>
              <a:rPr lang="en-US" sz="1100" b="1" dirty="0" smtClean="0">
                <a:solidFill>
                  <a:srgbClr val="FFFF00"/>
                </a:solidFill>
                <a:latin typeface="Arial" panose="020B0604020202020204" pitchFamily="34" charset="0"/>
                <a:cs typeface="Arial" panose="020B0604020202020204" pitchFamily="34" charset="0"/>
              </a:rPr>
              <a:t>https</a:t>
            </a:r>
            <a:r>
              <a:rPr lang="en-US" sz="1100" b="1" dirty="0">
                <a:solidFill>
                  <a:srgbClr val="FFFF00"/>
                </a:solidFill>
                <a:latin typeface="Arial" panose="020B0604020202020204" pitchFamily="34" charset="0"/>
                <a:cs typeface="Arial" panose="020B0604020202020204" pitchFamily="34" charset="0"/>
              </a:rPr>
              <a:t>://</a:t>
            </a:r>
            <a:r>
              <a:rPr lang="en-US" sz="1100" b="1" dirty="0" smtClean="0">
                <a:solidFill>
                  <a:srgbClr val="FFFF00"/>
                </a:solidFill>
                <a:latin typeface="Arial" panose="020B0604020202020204" pitchFamily="34" charset="0"/>
                <a:cs typeface="Arial" panose="020B0604020202020204" pitchFamily="34" charset="0"/>
              </a:rPr>
              <a:t>admissions.iirs.gov.in/coursecalender</a:t>
            </a:r>
          </a:p>
          <a:p>
            <a:pPr algn="just"/>
            <a:endParaRPr lang="en-IN" sz="500" b="1" dirty="0" smtClean="0">
              <a:solidFill>
                <a:srgbClr val="FFFF00"/>
              </a:solidFill>
              <a:latin typeface="Arial" panose="020B0604020202020204" pitchFamily="34" charset="0"/>
              <a:cs typeface="Arial" panose="020B0604020202020204" pitchFamily="34" charset="0"/>
            </a:endParaRPr>
          </a:p>
          <a:p>
            <a:pPr algn="just"/>
            <a:r>
              <a:rPr lang="en-IN" sz="1100" b="1" dirty="0" smtClean="0">
                <a:solidFill>
                  <a:srgbClr val="FFFF00"/>
                </a:solidFill>
                <a:latin typeface="Arial" panose="020B0604020202020204" pitchFamily="34" charset="0"/>
                <a:cs typeface="Arial" panose="020B0604020202020204" pitchFamily="34" charset="0"/>
              </a:rPr>
              <a:t>Course Fee</a:t>
            </a:r>
          </a:p>
          <a:p>
            <a:pPr marL="171450" indent="-171450" algn="just">
              <a:buFont typeface="Wingdings" panose="05000000000000000000" pitchFamily="2" charset="2"/>
              <a:buChar char="Ø"/>
            </a:pPr>
            <a:r>
              <a:rPr lang="en-IN" sz="1050" dirty="0" smtClean="0">
                <a:solidFill>
                  <a:schemeClr val="bg1"/>
                </a:solidFill>
                <a:latin typeface="Arial" panose="020B0604020202020204" pitchFamily="34" charset="0"/>
                <a:cs typeface="Arial" panose="020B0604020202020204" pitchFamily="34" charset="0"/>
              </a:rPr>
              <a:t>Application fee: </a:t>
            </a:r>
            <a:r>
              <a:rPr lang="en-IN" sz="1050" dirty="0" err="1" smtClean="0">
                <a:solidFill>
                  <a:schemeClr val="bg1"/>
                </a:solidFill>
                <a:latin typeface="Arial" panose="020B0604020202020204" pitchFamily="34" charset="0"/>
                <a:cs typeface="Arial" panose="020B0604020202020204" pitchFamily="34" charset="0"/>
              </a:rPr>
              <a:t>Rs</a:t>
            </a:r>
            <a:r>
              <a:rPr lang="en-IN" sz="1050" dirty="0" smtClean="0">
                <a:solidFill>
                  <a:schemeClr val="bg1"/>
                </a:solidFill>
                <a:latin typeface="Arial" panose="020B0604020202020204" pitchFamily="34" charset="0"/>
                <a:cs typeface="Arial" panose="020B0604020202020204" pitchFamily="34" charset="0"/>
              </a:rPr>
              <a:t>. 500</a:t>
            </a:r>
          </a:p>
          <a:p>
            <a:pPr marL="171450" indent="-171450" algn="just">
              <a:buFont typeface="Wingdings" panose="05000000000000000000" pitchFamily="2" charset="2"/>
              <a:buChar char="Ø"/>
            </a:pPr>
            <a:r>
              <a:rPr lang="en-IN" sz="1050" dirty="0" err="1" smtClean="0">
                <a:solidFill>
                  <a:schemeClr val="bg1"/>
                </a:solidFill>
                <a:latin typeface="Arial" panose="020B0604020202020204" pitchFamily="34" charset="0"/>
                <a:cs typeface="Arial" panose="020B0604020202020204" pitchFamily="34" charset="0"/>
              </a:rPr>
              <a:t>Rs</a:t>
            </a:r>
            <a:r>
              <a:rPr lang="en-IN" sz="1050" dirty="0">
                <a:solidFill>
                  <a:schemeClr val="bg1"/>
                </a:solidFill>
                <a:latin typeface="Arial" panose="020B0604020202020204" pitchFamily="34" charset="0"/>
                <a:cs typeface="Arial" panose="020B0604020202020204" pitchFamily="34" charset="0"/>
              </a:rPr>
              <a:t>. 12,000/- (</a:t>
            </a:r>
            <a:r>
              <a:rPr lang="en-IN" sz="1050" dirty="0" err="1">
                <a:solidFill>
                  <a:schemeClr val="bg1"/>
                </a:solidFill>
                <a:latin typeface="Arial" panose="020B0604020202020204" pitchFamily="34" charset="0"/>
                <a:cs typeface="Arial" panose="020B0604020202020204" pitchFamily="34" charset="0"/>
              </a:rPr>
              <a:t>Rs</a:t>
            </a:r>
            <a:r>
              <a:rPr lang="en-IN" sz="1050" dirty="0">
                <a:solidFill>
                  <a:schemeClr val="bg1"/>
                </a:solidFill>
                <a:latin typeface="Arial" panose="020B0604020202020204" pitchFamily="34" charset="0"/>
                <a:cs typeface="Arial" panose="020B0604020202020204" pitchFamily="34" charset="0"/>
              </a:rPr>
              <a:t>. 4,000: Tuition Fee + </a:t>
            </a:r>
            <a:r>
              <a:rPr lang="en-IN" sz="1050" dirty="0" err="1">
                <a:solidFill>
                  <a:schemeClr val="bg1"/>
                </a:solidFill>
                <a:latin typeface="Arial" panose="020B0604020202020204" pitchFamily="34" charset="0"/>
                <a:cs typeface="Arial" panose="020B0604020202020204" pitchFamily="34" charset="0"/>
              </a:rPr>
              <a:t>Rs</a:t>
            </a:r>
            <a:r>
              <a:rPr lang="en-IN" sz="1050" dirty="0">
                <a:solidFill>
                  <a:schemeClr val="bg1"/>
                </a:solidFill>
                <a:latin typeface="Arial" panose="020B0604020202020204" pitchFamily="34" charset="0"/>
                <a:cs typeface="Arial" panose="020B0604020202020204" pitchFamily="34" charset="0"/>
              </a:rPr>
              <a:t>. 8,000: Registration &amp; Other Charges</a:t>
            </a:r>
            <a:r>
              <a:rPr lang="en-IN" sz="1050" dirty="0" smtClean="0">
                <a:solidFill>
                  <a:schemeClr val="bg1"/>
                </a:solidFill>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en-IN" sz="1050" dirty="0">
                <a:solidFill>
                  <a:schemeClr val="bg1"/>
                </a:solidFill>
                <a:latin typeface="Arial" panose="020B0604020202020204" pitchFamily="34" charset="0"/>
                <a:cs typeface="Arial" panose="020B0604020202020204" pitchFamily="34" charset="0"/>
              </a:rPr>
              <a:t>Boarding and lodging will be provided at the IIRS Hostel, and the charges will be borne by the course </a:t>
            </a:r>
            <a:r>
              <a:rPr lang="en-IN" sz="1050" dirty="0" smtClean="0">
                <a:solidFill>
                  <a:schemeClr val="bg1"/>
                </a:solidFill>
                <a:latin typeface="Arial" panose="020B0604020202020204" pitchFamily="34" charset="0"/>
                <a:cs typeface="Arial" panose="020B0604020202020204" pitchFamily="34" charset="0"/>
              </a:rPr>
              <a:t>participants.</a:t>
            </a:r>
          </a:p>
          <a:p>
            <a:pPr marL="171450" indent="-171450" algn="just">
              <a:buFont typeface="Wingdings" panose="05000000000000000000" pitchFamily="2" charset="2"/>
              <a:buChar char="Ø"/>
            </a:pPr>
            <a:r>
              <a:rPr lang="en-IN" sz="1050" b="1" dirty="0" smtClean="0">
                <a:solidFill>
                  <a:schemeClr val="bg1"/>
                </a:solidFill>
                <a:latin typeface="Arial" panose="020B0604020202020204" pitchFamily="34" charset="0"/>
                <a:cs typeface="Arial" panose="020B0604020202020204" pitchFamily="34" charset="0"/>
              </a:rPr>
              <a:t>Seats</a:t>
            </a:r>
            <a:r>
              <a:rPr lang="en-IN" sz="1050" b="1" dirty="0">
                <a:solidFill>
                  <a:schemeClr val="bg1"/>
                </a:solidFill>
                <a:latin typeface="Arial" panose="020B0604020202020204" pitchFamily="34" charset="0"/>
                <a:cs typeface="Arial" panose="020B0604020202020204" pitchFamily="34" charset="0"/>
              </a:rPr>
              <a:t>: 20 </a:t>
            </a:r>
            <a:r>
              <a:rPr lang="en-IN" sz="1050" dirty="0">
                <a:solidFill>
                  <a:schemeClr val="bg1"/>
                </a:solidFill>
                <a:latin typeface="Arial" panose="020B0604020202020204" pitchFamily="34" charset="0"/>
                <a:cs typeface="Arial" panose="020B0604020202020204" pitchFamily="34" charset="0"/>
              </a:rPr>
              <a:t>(all seats for Indian nationals only</a:t>
            </a:r>
            <a:r>
              <a:rPr lang="en-IN" sz="1050" dirty="0" smtClean="0">
                <a:solidFill>
                  <a:schemeClr val="bg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Ø"/>
            </a:pPr>
            <a:r>
              <a:rPr lang="en-US" sz="1050" b="1" dirty="0" smtClean="0">
                <a:solidFill>
                  <a:schemeClr val="bg1"/>
                </a:solidFill>
                <a:latin typeface="Arial" panose="020B0604020202020204" pitchFamily="34" charset="0"/>
                <a:cs typeface="Arial" panose="020B0604020202020204" pitchFamily="34" charset="0"/>
              </a:rPr>
              <a:t>Last </a:t>
            </a:r>
            <a:r>
              <a:rPr lang="en-US" sz="1050" b="1" dirty="0">
                <a:solidFill>
                  <a:schemeClr val="bg1"/>
                </a:solidFill>
                <a:latin typeface="Arial" panose="020B0604020202020204" pitchFamily="34" charset="0"/>
                <a:cs typeface="Arial" panose="020B0604020202020204" pitchFamily="34" charset="0"/>
              </a:rPr>
              <a:t>date for application: June 18, 2026 </a:t>
            </a:r>
            <a:r>
              <a:rPr lang="en-US" sz="1050" dirty="0">
                <a:solidFill>
                  <a:schemeClr val="bg1"/>
                </a:solidFill>
                <a:latin typeface="Arial" panose="020B0604020202020204" pitchFamily="34" charset="0"/>
                <a:cs typeface="Arial" panose="020B0604020202020204" pitchFamily="34" charset="0"/>
              </a:rPr>
              <a:t>(17:30 </a:t>
            </a:r>
            <a:r>
              <a:rPr lang="en-US" sz="1050" dirty="0" smtClean="0">
                <a:solidFill>
                  <a:schemeClr val="bg1"/>
                </a:solidFill>
                <a:latin typeface="Arial" panose="020B0604020202020204" pitchFamily="34" charset="0"/>
                <a:cs typeface="Arial" panose="020B0604020202020204" pitchFamily="34" charset="0"/>
              </a:rPr>
              <a:t>Hrs</a:t>
            </a:r>
            <a:r>
              <a:rPr lang="en-US" sz="1050" dirty="0">
                <a:solidFill>
                  <a:schemeClr val="bg1"/>
                </a:solidFill>
                <a:latin typeface="Arial" panose="020B0604020202020204" pitchFamily="34" charset="0"/>
                <a:cs typeface="Arial" panose="020B0604020202020204" pitchFamily="34" charset="0"/>
              </a:rPr>
              <a:t>.</a:t>
            </a:r>
            <a:r>
              <a:rPr lang="en-US" sz="1050" dirty="0" smtClean="0">
                <a:solidFill>
                  <a:schemeClr val="bg1"/>
                </a:solidFill>
                <a:latin typeface="Arial" panose="020B0604020202020204" pitchFamily="34" charset="0"/>
                <a:cs typeface="Arial" panose="020B0604020202020204" pitchFamily="34" charset="0"/>
              </a:rPr>
              <a:t> IST)</a:t>
            </a:r>
          </a:p>
          <a:p>
            <a:pPr marL="171450" indent="-171450">
              <a:buFont typeface="Wingdings" panose="05000000000000000000" pitchFamily="2" charset="2"/>
              <a:buChar char="Ø"/>
            </a:pPr>
            <a:r>
              <a:rPr lang="en-US" sz="1050" b="1" dirty="0" smtClean="0">
                <a:solidFill>
                  <a:schemeClr val="bg1"/>
                </a:solidFill>
                <a:latin typeface="Arial" panose="020B0604020202020204" pitchFamily="34" charset="0"/>
                <a:cs typeface="Arial" panose="020B0604020202020204" pitchFamily="34" charset="0"/>
              </a:rPr>
              <a:t>Announcement of selection list: June </a:t>
            </a:r>
            <a:r>
              <a:rPr lang="en-US" sz="1050" b="1" dirty="0" smtClean="0">
                <a:solidFill>
                  <a:schemeClr val="bg1"/>
                </a:solidFill>
                <a:latin typeface="Arial" panose="020B0604020202020204" pitchFamily="34" charset="0"/>
                <a:cs typeface="Arial" panose="020B0604020202020204" pitchFamily="34" charset="0"/>
              </a:rPr>
              <a:t>23, </a:t>
            </a:r>
            <a:r>
              <a:rPr lang="en-US" sz="1050" b="1" dirty="0" smtClean="0">
                <a:solidFill>
                  <a:schemeClr val="bg1"/>
                </a:solidFill>
                <a:latin typeface="Arial" panose="020B0604020202020204" pitchFamily="34" charset="0"/>
                <a:cs typeface="Arial" panose="020B0604020202020204" pitchFamily="34" charset="0"/>
              </a:rPr>
              <a:t>2026</a:t>
            </a:r>
            <a:endParaRPr lang="en-IN" sz="1050" b="1" dirty="0">
              <a:solidFill>
                <a:schemeClr val="bg1"/>
              </a:solidFill>
              <a:latin typeface="Arial" panose="020B0604020202020204" pitchFamily="34" charset="0"/>
              <a:cs typeface="Arial" panose="020B0604020202020204" pitchFamily="34" charset="0"/>
            </a:endParaRPr>
          </a:p>
        </p:txBody>
      </p:sp>
      <p:sp>
        <p:nvSpPr>
          <p:cNvPr id="39" name="Rectangle 38"/>
          <p:cNvSpPr/>
          <p:nvPr/>
        </p:nvSpPr>
        <p:spPr>
          <a:xfrm>
            <a:off x="71926" y="12255"/>
            <a:ext cx="3893682" cy="8530540"/>
          </a:xfrm>
          <a:prstGeom prst="rect">
            <a:avLst/>
          </a:prstGeom>
        </p:spPr>
        <p:txBody>
          <a:bodyPr wrap="square">
            <a:spAutoFit/>
          </a:bodyPr>
          <a:lstStyle/>
          <a:p>
            <a:pPr algn="ctr">
              <a:spcAft>
                <a:spcPts val="400"/>
              </a:spcAft>
            </a:pPr>
            <a:r>
              <a:rPr lang="en-IN" sz="1400" b="1" dirty="0" smtClean="0">
                <a:solidFill>
                  <a:srgbClr val="FFFF00"/>
                </a:solidFill>
                <a:latin typeface="Arial" panose="020B0604020202020204" pitchFamily="34" charset="0"/>
                <a:cs typeface="Arial" panose="020B0604020202020204" pitchFamily="34" charset="0"/>
              </a:rPr>
              <a:t>About IIRS </a:t>
            </a:r>
          </a:p>
          <a:p>
            <a:pPr algn="just">
              <a:spcAft>
                <a:spcPts val="400"/>
              </a:spcAft>
            </a:pPr>
            <a:r>
              <a:rPr lang="en-IN" sz="1100" dirty="0" smtClean="0">
                <a:solidFill>
                  <a:schemeClr val="bg1"/>
                </a:solidFill>
                <a:latin typeface="Arial" panose="020B0604020202020204" pitchFamily="34" charset="0"/>
                <a:cs typeface="Arial" panose="020B0604020202020204" pitchFamily="34" charset="0"/>
                <a:sym typeface="+mn-ea"/>
              </a:rPr>
              <a:t>The </a:t>
            </a:r>
            <a:r>
              <a:rPr lang="en-IN" sz="1100" dirty="0">
                <a:solidFill>
                  <a:schemeClr val="bg1"/>
                </a:solidFill>
                <a:latin typeface="Arial" panose="020B0604020202020204" pitchFamily="34" charset="0"/>
                <a:cs typeface="Arial" panose="020B0604020202020204" pitchFamily="34" charset="0"/>
                <a:sym typeface="+mn-ea"/>
              </a:rPr>
              <a:t>Indian Institute of Remote Sensing (IIRS) - is a constituent unit of Indian Space Research Organisation (ISRO), Department of Space, Govt. of India. Since its establishment in 1966, IIRS is a key player for training and capacity building in geospatial technology and its applications through training, education and research in Southeast Asia. The training, education and capacity building programmes of the Institute are designed to meet the requirements of Professionals at working levels, fresh graduates, researchers, academia, and decision makers. </a:t>
            </a:r>
            <a:endParaRPr lang="en-US"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IN" sz="1100" dirty="0" smtClean="0">
              <a:solidFill>
                <a:schemeClr val="bg1"/>
              </a:solidFill>
              <a:latin typeface="Arial" panose="020B0604020202020204" pitchFamily="34" charset="0"/>
              <a:cs typeface="Arial" panose="020B0604020202020204" pitchFamily="34" charset="0"/>
            </a:endParaRPr>
          </a:p>
          <a:p>
            <a:pPr algn="just">
              <a:spcAft>
                <a:spcPts val="400"/>
              </a:spcAft>
            </a:pPr>
            <a:r>
              <a:rPr lang="en-IN" sz="1100" dirty="0" smtClean="0">
                <a:solidFill>
                  <a:schemeClr val="bg1"/>
                </a:solidFill>
                <a:latin typeface="Arial" panose="020B0604020202020204" pitchFamily="34" charset="0"/>
                <a:cs typeface="Arial" panose="020B0604020202020204" pitchFamily="34" charset="0"/>
              </a:rPr>
              <a:t>The </a:t>
            </a:r>
            <a:r>
              <a:rPr lang="en-IN" sz="1100" dirty="0">
                <a:solidFill>
                  <a:schemeClr val="bg1"/>
                </a:solidFill>
                <a:latin typeface="Arial" panose="020B0604020202020204" pitchFamily="34" charset="0"/>
                <a:cs typeface="Arial" panose="020B0604020202020204" pitchFamily="34" charset="0"/>
              </a:rPr>
              <a:t>Forestry and Ecology Department (FED), established in 1966, specializes in training and research on the application of aerospace remote sensing in forest resource assessment and management. Key areas of expertise include forest carbon cycle, biodiversity, imaging spectroscopy, SAR &amp; LiDAR remote sensing, forest productivity, carbon and energy flux </a:t>
            </a:r>
            <a:r>
              <a:rPr lang="en-IN" sz="1100" dirty="0" smtClean="0">
                <a:solidFill>
                  <a:schemeClr val="bg1"/>
                </a:solidFill>
                <a:latin typeface="Arial" panose="020B0604020202020204" pitchFamily="34" charset="0"/>
                <a:cs typeface="Arial" panose="020B0604020202020204" pitchFamily="34" charset="0"/>
              </a:rPr>
              <a:t>modelling, </a:t>
            </a:r>
            <a:r>
              <a:rPr lang="en-IN" sz="1100" dirty="0">
                <a:solidFill>
                  <a:schemeClr val="bg1"/>
                </a:solidFill>
                <a:latin typeface="Arial" panose="020B0604020202020204" pitchFamily="34" charset="0"/>
                <a:cs typeface="Arial" panose="020B0604020202020204" pitchFamily="34" charset="0"/>
              </a:rPr>
              <a:t>and cloud-based applications in forestry.</a:t>
            </a:r>
            <a:endParaRPr lang="en-US"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smtClean="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a:solidFill>
                <a:schemeClr val="bg1"/>
              </a:solidFill>
              <a:latin typeface="Arial" panose="020B0604020202020204" pitchFamily="34" charset="0"/>
              <a:cs typeface="Arial" panose="020B0604020202020204" pitchFamily="34" charset="0"/>
            </a:endParaRPr>
          </a:p>
          <a:p>
            <a:pPr algn="just">
              <a:spcAft>
                <a:spcPts val="400"/>
              </a:spcAft>
            </a:pPr>
            <a:endParaRPr lang="en-US" sz="1100" dirty="0" smtClean="0">
              <a:solidFill>
                <a:schemeClr val="bg1"/>
              </a:solidFill>
              <a:latin typeface="Arial" panose="020B0604020202020204" pitchFamily="34" charset="0"/>
              <a:cs typeface="Arial" panose="020B0604020202020204" pitchFamily="34" charset="0"/>
            </a:endParaRPr>
          </a:p>
        </p:txBody>
      </p:sp>
      <p:sp>
        <p:nvSpPr>
          <p:cNvPr id="18" name="Content Placeholder 3"/>
          <p:cNvSpPr txBox="1"/>
          <p:nvPr/>
        </p:nvSpPr>
        <p:spPr>
          <a:xfrm>
            <a:off x="8164988" y="5427058"/>
            <a:ext cx="3944462" cy="1400462"/>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400" b="1" dirty="0" smtClean="0">
                <a:solidFill>
                  <a:srgbClr val="FFFF00"/>
                </a:solidFill>
                <a:latin typeface="Arial" panose="020B0604020202020204" pitchFamily="34" charset="0"/>
                <a:cs typeface="Arial" panose="020B0604020202020204" pitchFamily="34" charset="0"/>
              </a:rPr>
              <a:t>Contact Details</a:t>
            </a:r>
            <a:endParaRPr lang="en-IN" sz="11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IN" sz="1100" dirty="0" smtClean="0">
                <a:latin typeface="Arial" panose="020B0604020202020204" pitchFamily="34" charset="0"/>
                <a:cs typeface="Arial" panose="020B0604020202020204" pitchFamily="34" charset="0"/>
              </a:rPr>
              <a:t>For </a:t>
            </a:r>
            <a:r>
              <a:rPr lang="en-IN" sz="1100" dirty="0">
                <a:latin typeface="Arial" panose="020B0604020202020204" pitchFamily="34" charset="0"/>
                <a:cs typeface="Arial" panose="020B0604020202020204" pitchFamily="34" charset="0"/>
              </a:rPr>
              <a:t>any further course-related queries, please contact: </a:t>
            </a:r>
            <a:endParaRPr lang="en-IN" sz="11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IN" sz="1100" dirty="0" smtClean="0">
              <a:latin typeface="Arial" panose="020B0604020202020204" pitchFamily="34" charset="0"/>
              <a:cs typeface="Arial" panose="020B0604020202020204" pitchFamily="34" charset="0"/>
            </a:endParaRPr>
          </a:p>
          <a:p>
            <a:pPr marL="0" indent="0" algn="ctr">
              <a:lnSpc>
                <a:spcPct val="100000"/>
              </a:lnSpc>
              <a:spcBef>
                <a:spcPts val="0"/>
              </a:spcBef>
              <a:buNone/>
            </a:pPr>
            <a:r>
              <a:rPr lang="en-IN" sz="1100" b="1" dirty="0" smtClean="0">
                <a:latin typeface="Arial" panose="020B0604020202020204" pitchFamily="34" charset="0"/>
                <a:cs typeface="Arial" panose="020B0604020202020204" pitchFamily="34" charset="0"/>
              </a:rPr>
              <a:t>Dr. Subrata Nandy</a:t>
            </a:r>
            <a:r>
              <a:rPr lang="en-IN" sz="1100" dirty="0" smtClean="0">
                <a:latin typeface="Arial" panose="020B0604020202020204" pitchFamily="34" charset="0"/>
                <a:cs typeface="Arial" panose="020B0604020202020204" pitchFamily="34" charset="0"/>
              </a:rPr>
              <a:t>                         </a:t>
            </a:r>
            <a:r>
              <a:rPr lang="en-IN" sz="1100" b="1" dirty="0" smtClean="0">
                <a:latin typeface="Arial" panose="020B0604020202020204" pitchFamily="34" charset="0"/>
                <a:cs typeface="Arial" panose="020B0604020202020204" pitchFamily="34" charset="0"/>
              </a:rPr>
              <a:t>Dr. </a:t>
            </a:r>
            <a:r>
              <a:rPr lang="en-IN" sz="1100" b="1" dirty="0" err="1" smtClean="0">
                <a:latin typeface="Arial" panose="020B0604020202020204" pitchFamily="34" charset="0"/>
                <a:cs typeface="Arial" panose="020B0604020202020204" pitchFamily="34" charset="0"/>
              </a:rPr>
              <a:t>Hitendra</a:t>
            </a:r>
            <a:r>
              <a:rPr lang="en-IN" sz="1100" b="1" dirty="0" smtClean="0">
                <a:latin typeface="Arial" panose="020B0604020202020204" pitchFamily="34" charset="0"/>
                <a:cs typeface="Arial" panose="020B0604020202020204" pitchFamily="34" charset="0"/>
              </a:rPr>
              <a:t> </a:t>
            </a:r>
            <a:r>
              <a:rPr lang="en-IN" sz="1100" b="1" dirty="0" err="1" smtClean="0">
                <a:latin typeface="Arial" panose="020B0604020202020204" pitchFamily="34" charset="0"/>
                <a:cs typeface="Arial" panose="020B0604020202020204" pitchFamily="34" charset="0"/>
              </a:rPr>
              <a:t>Padalia</a:t>
            </a:r>
            <a:endParaRPr lang="en-IN" sz="1100" b="1"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IN" sz="1100" dirty="0" smtClean="0">
                <a:latin typeface="Arial" panose="020B0604020202020204" pitchFamily="34" charset="0"/>
                <a:cs typeface="Arial" panose="020B0604020202020204" pitchFamily="34" charset="0"/>
              </a:rPr>
              <a:t>     (Course Coordinator)                           (Course Director)</a:t>
            </a:r>
          </a:p>
          <a:p>
            <a:pPr marL="0" indent="0">
              <a:lnSpc>
                <a:spcPct val="100000"/>
              </a:lnSpc>
              <a:spcBef>
                <a:spcPts val="0"/>
              </a:spcBef>
              <a:buNone/>
            </a:pPr>
            <a:endParaRPr lang="en-IN" sz="11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IN" sz="1100" dirty="0" smtClean="0">
                <a:solidFill>
                  <a:srgbClr val="1015E0"/>
                </a:solidFill>
                <a:latin typeface="Arial" panose="020B0604020202020204" pitchFamily="34" charset="0"/>
                <a:cs typeface="Arial" panose="020B0604020202020204" pitchFamily="34" charset="0"/>
              </a:rPr>
              <a:t>         nandy@iirs.gov.in                         hitendra@iirs.gov.in </a:t>
            </a:r>
          </a:p>
          <a:p>
            <a:pPr marL="0" indent="0">
              <a:lnSpc>
                <a:spcPct val="100000"/>
              </a:lnSpc>
              <a:spcBef>
                <a:spcPts val="0"/>
              </a:spcBef>
              <a:buNone/>
            </a:pPr>
            <a:r>
              <a:rPr lang="en-IN" sz="1100" dirty="0" smtClean="0">
                <a:latin typeface="Arial" panose="020B0604020202020204" pitchFamily="34" charset="0"/>
                <a:cs typeface="Arial" panose="020B0604020202020204" pitchFamily="34" charset="0"/>
              </a:rPr>
              <a:t>        +91-135-2524175                         +91-135-2524170</a:t>
            </a:r>
            <a:endParaRPr lang="en-IN" sz="11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2"/>
          <a:srcRect l="13692" r="13098"/>
          <a:stretch>
            <a:fillRect/>
          </a:stretch>
        </p:blipFill>
        <p:spPr>
          <a:xfrm>
            <a:off x="8254620" y="6475447"/>
            <a:ext cx="186163" cy="180000"/>
          </a:xfrm>
          <a:prstGeom prst="rect">
            <a:avLst/>
          </a:prstGeom>
        </p:spPr>
      </p:pic>
      <p:pic>
        <p:nvPicPr>
          <p:cNvPr id="25" name="Picture 24" descr="Phone Logo Green Background, HD Png Download , Transparent Png Image -  PNGite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80" t="6119" r="17471" b="7433"/>
          <a:stretch>
            <a:fillRect/>
          </a:stretch>
        </p:blipFill>
        <p:spPr bwMode="auto">
          <a:xfrm>
            <a:off x="8255579" y="6665471"/>
            <a:ext cx="181243" cy="18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2"/>
          <a:srcRect l="13692" r="13098"/>
          <a:stretch>
            <a:fillRect/>
          </a:stretch>
        </p:blipFill>
        <p:spPr>
          <a:xfrm>
            <a:off x="10326177" y="6483067"/>
            <a:ext cx="186163" cy="180000"/>
          </a:xfrm>
          <a:prstGeom prst="rect">
            <a:avLst/>
          </a:prstGeom>
        </p:spPr>
      </p:pic>
      <p:pic>
        <p:nvPicPr>
          <p:cNvPr id="28" name="Picture 27" descr="Phone Logo Green Background, HD Png Download , Transparent Png Image -  PNGite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80" t="6119" r="17471" b="7433"/>
          <a:stretch>
            <a:fillRect/>
          </a:stretch>
        </p:blipFill>
        <p:spPr bwMode="auto">
          <a:xfrm>
            <a:off x="10331160" y="6673091"/>
            <a:ext cx="181243" cy="18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93948" y="0"/>
            <a:ext cx="4014918" cy="6856023"/>
          </a:xfrm>
          <a:prstGeom prst="rect">
            <a:avLst/>
          </a:prstGeom>
          <a:solidFill>
            <a:srgbClr val="F9F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itle 1"/>
          <p:cNvSpPr txBox="1"/>
          <p:nvPr/>
        </p:nvSpPr>
        <p:spPr>
          <a:xfrm>
            <a:off x="1" y="6071587"/>
            <a:ext cx="3981768" cy="786414"/>
          </a:xfrm>
          <a:prstGeom prst="rect">
            <a:avLst/>
          </a:prstGeom>
          <a:noFill/>
        </p:spPr>
        <p:txBody>
          <a:bodyPr vert="horz" lIns="0" tIns="0" rIns="0" bIns="0" rtlCol="0">
            <a:noAutofit/>
          </a:bodyPr>
          <a:lstStyle>
            <a:defPPr>
              <a:defRPr lang="en-US"/>
            </a:defPPr>
            <a:lvl1pPr indent="0">
              <a:lnSpc>
                <a:spcPct val="100000"/>
              </a:lnSpc>
              <a:spcBef>
                <a:spcPts val="0"/>
              </a:spcBef>
              <a:buFont typeface="Arial" panose="020B0604020202020204" pitchFamily="34" charset="0"/>
              <a:buNone/>
              <a:defRPr sz="1100" b="1">
                <a:solidFill>
                  <a:schemeClr val="bg1"/>
                </a:solidFill>
                <a:latin typeface="Arial" panose="020B0604020202020204" pitchFamily="34" charset="0"/>
                <a:cs typeface="Arial" panose="020B06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sz="1000" dirty="0" smtClean="0">
                <a:solidFill>
                  <a:schemeClr val="tx1"/>
                </a:solidFill>
              </a:rPr>
              <a:t>Indian </a:t>
            </a:r>
            <a:r>
              <a:rPr lang="en-US" sz="1000" dirty="0">
                <a:solidFill>
                  <a:schemeClr val="tx1"/>
                </a:solidFill>
              </a:rPr>
              <a:t>Institute of Remote Sensing (IIRS)</a:t>
            </a:r>
            <a:r>
              <a:rPr lang="en-IN" sz="1000" dirty="0">
                <a:solidFill>
                  <a:schemeClr val="tx1"/>
                </a:solidFill>
              </a:rPr>
              <a:t/>
            </a:r>
            <a:br>
              <a:rPr lang="en-IN" sz="1000" dirty="0">
                <a:solidFill>
                  <a:schemeClr val="tx1"/>
                </a:solidFill>
              </a:rPr>
            </a:br>
            <a:r>
              <a:rPr lang="en-US" sz="1000" dirty="0">
                <a:solidFill>
                  <a:schemeClr val="tx1"/>
                </a:solidFill>
              </a:rPr>
              <a:t>Indian Space Research </a:t>
            </a:r>
            <a:r>
              <a:rPr lang="en-US" sz="1000" dirty="0" err="1" smtClean="0">
                <a:solidFill>
                  <a:schemeClr val="tx1"/>
                </a:solidFill>
              </a:rPr>
              <a:t>Organisation</a:t>
            </a:r>
            <a:r>
              <a:rPr lang="en-US" sz="1000" dirty="0" smtClean="0">
                <a:solidFill>
                  <a:schemeClr val="tx1"/>
                </a:solidFill>
              </a:rPr>
              <a:t> (ISRO)</a:t>
            </a:r>
            <a:r>
              <a:rPr lang="en-IN" sz="1000" dirty="0">
                <a:solidFill>
                  <a:schemeClr val="tx1"/>
                </a:solidFill>
              </a:rPr>
              <a:t/>
            </a:r>
            <a:br>
              <a:rPr lang="en-IN" sz="1000" dirty="0">
                <a:solidFill>
                  <a:schemeClr val="tx1"/>
                </a:solidFill>
              </a:rPr>
            </a:br>
            <a:r>
              <a:rPr lang="en-US" sz="1000" dirty="0" smtClean="0">
                <a:solidFill>
                  <a:schemeClr val="tx1"/>
                </a:solidFill>
              </a:rPr>
              <a:t>Department of </a:t>
            </a:r>
            <a:r>
              <a:rPr lang="en-US" sz="1000" dirty="0">
                <a:solidFill>
                  <a:schemeClr val="tx1"/>
                </a:solidFill>
              </a:rPr>
              <a:t>Space, </a:t>
            </a:r>
            <a:r>
              <a:rPr lang="en-US" sz="1000" dirty="0" smtClean="0">
                <a:solidFill>
                  <a:schemeClr val="tx1"/>
                </a:solidFill>
              </a:rPr>
              <a:t>Government of </a:t>
            </a:r>
            <a:r>
              <a:rPr lang="en-US" sz="1000" dirty="0">
                <a:solidFill>
                  <a:schemeClr val="tx1"/>
                </a:solidFill>
              </a:rPr>
              <a:t>India</a:t>
            </a:r>
            <a:r>
              <a:rPr lang="en-IN" sz="1000" dirty="0">
                <a:solidFill>
                  <a:schemeClr val="tx1"/>
                </a:solidFill>
              </a:rPr>
              <a:t/>
            </a:r>
            <a:br>
              <a:rPr lang="en-IN" sz="1000" dirty="0">
                <a:solidFill>
                  <a:schemeClr val="tx1"/>
                </a:solidFill>
              </a:rPr>
            </a:br>
            <a:r>
              <a:rPr lang="en-US" sz="1000" dirty="0" smtClean="0">
                <a:solidFill>
                  <a:schemeClr val="tx1"/>
                </a:solidFill>
              </a:rPr>
              <a:t>4 </a:t>
            </a:r>
            <a:r>
              <a:rPr lang="en-US" sz="1000" dirty="0" err="1">
                <a:solidFill>
                  <a:schemeClr val="tx1"/>
                </a:solidFill>
              </a:rPr>
              <a:t>Kalidas</a:t>
            </a:r>
            <a:r>
              <a:rPr lang="en-US" sz="1000" dirty="0">
                <a:solidFill>
                  <a:schemeClr val="tx1"/>
                </a:solidFill>
              </a:rPr>
              <a:t> Road, Dehradun, </a:t>
            </a:r>
            <a:r>
              <a:rPr lang="en-US" sz="1000" dirty="0" smtClean="0">
                <a:solidFill>
                  <a:schemeClr val="tx1"/>
                </a:solidFill>
              </a:rPr>
              <a:t>India</a:t>
            </a:r>
            <a:endParaRPr lang="en-US" sz="1000" dirty="0">
              <a:solidFill>
                <a:schemeClr val="tx1"/>
              </a:solidFill>
            </a:endParaRPr>
          </a:p>
          <a:p>
            <a:pPr algn="ctr"/>
            <a:r>
              <a:rPr lang="en-US" sz="1000" dirty="0" smtClean="0">
                <a:solidFill>
                  <a:srgbClr val="FFFF00"/>
                </a:solidFill>
              </a:rPr>
              <a:t>https</a:t>
            </a:r>
            <a:r>
              <a:rPr lang="en-US" sz="1000" dirty="0">
                <a:solidFill>
                  <a:srgbClr val="FFFF00"/>
                </a:solidFill>
              </a:rPr>
              <a:t>://www.iirs.gov.in/ </a:t>
            </a:r>
            <a:endParaRPr lang="en-IN" sz="1000" dirty="0">
              <a:solidFill>
                <a:srgbClr val="FFFF00"/>
              </a:solidFill>
            </a:endParaRPr>
          </a:p>
        </p:txBody>
      </p:sp>
      <p:pic>
        <p:nvPicPr>
          <p:cNvPr id="38" name="Picture 4" descr="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09" y="2088486"/>
            <a:ext cx="3417867" cy="2498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p:nvPr/>
        </p:nvPicPr>
        <p:blipFill>
          <a:blip r:embed="rId5" cstate="print">
            <a:extLst>
              <a:ext uri="{28A0092B-C50C-407E-A947-70E740481C1C}">
                <a14:useLocalDpi xmlns:a14="http://schemas.microsoft.com/office/drawing/2010/main" val="0"/>
              </a:ext>
            </a:extLst>
          </a:blip>
          <a:srcRect/>
          <a:stretch>
            <a:fillRect/>
          </a:stretch>
        </p:blipFill>
        <p:spPr>
          <a:xfrm>
            <a:off x="4549878" y="4175840"/>
            <a:ext cx="3092244" cy="2566371"/>
          </a:xfrm>
          <a:prstGeom prst="rect">
            <a:avLst/>
          </a:prstGeom>
          <a:noFill/>
        </p:spPr>
      </p:pic>
      <p:sp>
        <p:nvSpPr>
          <p:cNvPr id="24" name="Rectangle 23"/>
          <p:cNvSpPr/>
          <p:nvPr/>
        </p:nvSpPr>
        <p:spPr>
          <a:xfrm>
            <a:off x="4082837" y="16007"/>
            <a:ext cx="3852093" cy="4078039"/>
          </a:xfrm>
          <a:prstGeom prst="rect">
            <a:avLst/>
          </a:prstGeom>
        </p:spPr>
        <p:txBody>
          <a:bodyPr wrap="square">
            <a:spAutoFit/>
          </a:bodyPr>
          <a:lstStyle/>
          <a:p>
            <a:pPr algn="ctr"/>
            <a:r>
              <a:rPr lang="en-IN" sz="1400" b="1" dirty="0">
                <a:solidFill>
                  <a:srgbClr val="1015E0"/>
                </a:solidFill>
                <a:latin typeface="Arial" panose="020B0604020202020204" pitchFamily="34" charset="0"/>
                <a:cs typeface="Arial" panose="020B0604020202020204" pitchFamily="34" charset="0"/>
              </a:rPr>
              <a:t>About </a:t>
            </a:r>
            <a:r>
              <a:rPr lang="en-IN" sz="1400" b="1" dirty="0" smtClean="0">
                <a:solidFill>
                  <a:srgbClr val="1015E0"/>
                </a:solidFill>
                <a:latin typeface="Arial" panose="020B0604020202020204" pitchFamily="34" charset="0"/>
                <a:cs typeface="Arial" panose="020B0604020202020204" pitchFamily="34" charset="0"/>
              </a:rPr>
              <a:t>This Course</a:t>
            </a:r>
            <a:endParaRPr lang="en-IN" sz="1400" b="1" dirty="0">
              <a:solidFill>
                <a:srgbClr val="1015E0"/>
              </a:solidFill>
              <a:latin typeface="Arial" panose="020B0604020202020204" pitchFamily="34" charset="0"/>
              <a:cs typeface="Arial" panose="020B0604020202020204" pitchFamily="34" charset="0"/>
            </a:endParaRPr>
          </a:p>
          <a:p>
            <a:pPr>
              <a:buClr>
                <a:schemeClr val="bg1"/>
              </a:buClr>
            </a:pPr>
            <a:endParaRPr lang="en-US" sz="300" dirty="0" smtClean="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Forests sequesters a large amount of carbon and play a crucial role in the global climate system. Quantification of forest biomass and carbon flux is, thus, vital for carbon budget accounting, carbon flux monitoring and for understanding the forest ecosystem response to climate change. Estimation of the forest biomass/carbon stocks </a:t>
            </a:r>
            <a:r>
              <a:rPr lang="en-US" sz="1100" dirty="0" smtClean="0">
                <a:latin typeface="Arial" panose="020B0604020202020204" pitchFamily="34" charset="0"/>
                <a:cs typeface="Arial" panose="020B0604020202020204" pitchFamily="34" charset="0"/>
              </a:rPr>
              <a:t>is required </a:t>
            </a:r>
            <a:r>
              <a:rPr lang="en-US" sz="1100" dirty="0">
                <a:latin typeface="Arial" panose="020B0604020202020204" pitchFamily="34" charset="0"/>
                <a:cs typeface="Arial" panose="020B0604020202020204" pitchFamily="34" charset="0"/>
              </a:rPr>
              <a:t>in Reducing Emissions from Deforestation and </a:t>
            </a:r>
            <a:r>
              <a:rPr lang="en-US" sz="1100" dirty="0" smtClean="0">
                <a:latin typeface="Arial" panose="020B0604020202020204" pitchFamily="34" charset="0"/>
                <a:cs typeface="Arial" panose="020B0604020202020204" pitchFamily="34" charset="0"/>
              </a:rPr>
              <a:t>Forest </a:t>
            </a:r>
            <a:r>
              <a:rPr lang="en-US" sz="1100" dirty="0">
                <a:latin typeface="Arial" panose="020B0604020202020204" pitchFamily="34" charset="0"/>
                <a:cs typeface="Arial" panose="020B0604020202020204" pitchFamily="34" charset="0"/>
              </a:rPr>
              <a:t>Degradation (REDD) </a:t>
            </a:r>
            <a:r>
              <a:rPr lang="en-US" sz="1100" dirty="0" err="1">
                <a:latin typeface="Arial" panose="020B0604020202020204" pitchFamily="34" charset="0"/>
                <a:cs typeface="Arial" panose="020B0604020202020204" pitchFamily="34" charset="0"/>
              </a:rPr>
              <a:t>programme</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and sustainable </a:t>
            </a:r>
            <a:r>
              <a:rPr lang="en-US" sz="1100" dirty="0">
                <a:latin typeface="Arial" panose="020B0604020202020204" pitchFamily="34" charset="0"/>
                <a:cs typeface="Arial" panose="020B0604020202020204" pitchFamily="34" charset="0"/>
              </a:rPr>
              <a:t>management of forest. Remotely sensed data integrated with forest inventories have become an effective approach to estimate forest biomass/carbon stocks and flux studies in combination with eddy covariance observations. The role of space technology has been clearly emphasized in mapping and monitoring applications in the context of United Nations REDD+ and Sustainable Development Goals (SDGs) target 15.2. With the development of new sensors, improved spatial, spectral, radiometric, and temporal resolutions, EO data can play a significant role in mapping and monitoring of forest biomass/carbon and carbon fluxes. Better data integration approaches are also required for accurate and spatially explicit estimations of carbon dynamics of forest ecosystem</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729</Words>
  <Application>Microsoft Office PowerPoint</Application>
  <PresentationFormat>Widescreen</PresentationFormat>
  <Paragraphs>62</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Rounded MT Bold</vt:lpstr>
      <vt:lpstr>Bookman Old Style</vt:lpstr>
      <vt:lpstr>Calibri</vt:lpstr>
      <vt:lpstr>Calibri Light</vt:lpstr>
      <vt:lpstr>Times New Roman</vt:lpstr>
      <vt:lpstr>Wingdings</vt:lpstr>
      <vt:lpstr>Office Theme</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Taibang Watham</dc:creator>
  <cp:lastModifiedBy>Dr. Subrata Nandy</cp:lastModifiedBy>
  <cp:revision>50</cp:revision>
  <cp:lastPrinted>2025-06-02T07:29:12Z</cp:lastPrinted>
  <dcterms:created xsi:type="dcterms:W3CDTF">2024-04-24T07:13:00Z</dcterms:created>
  <dcterms:modified xsi:type="dcterms:W3CDTF">2026-06-01T09:32:27Z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EC51FC841093435A950A92FBB19FB30B_13</vt:lpwstr>
  </property>
  <property fmtid="{D5CDD505-2E9C-101B-9397-08002B2CF9AE}" pid="3" name="KSOProductBuildVer">
    <vt:lpwstr>1033-12.2.0.16731</vt:lpwstr>
  </property>
</Properties>
</file>